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9" r:id="rId3"/>
    <p:sldId id="278" r:id="rId4"/>
    <p:sldId id="257" r:id="rId5"/>
    <p:sldId id="258" r:id="rId6"/>
    <p:sldId id="259" r:id="rId7"/>
    <p:sldId id="283" r:id="rId8"/>
    <p:sldId id="269" r:id="rId9"/>
    <p:sldId id="270" r:id="rId10"/>
    <p:sldId id="260" r:id="rId11"/>
    <p:sldId id="261" r:id="rId12"/>
    <p:sldId id="262" r:id="rId13"/>
    <p:sldId id="263" r:id="rId14"/>
    <p:sldId id="265" r:id="rId15"/>
    <p:sldId id="266" r:id="rId16"/>
    <p:sldId id="267" r:id="rId17"/>
    <p:sldId id="276" r:id="rId18"/>
    <p:sldId id="282" r:id="rId19"/>
    <p:sldId id="280" r:id="rId20"/>
    <p:sldId id="281" r:id="rId21"/>
    <p:sldId id="277" r:id="rId22"/>
    <p:sldId id="271" r:id="rId23"/>
    <p:sldId id="272"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1" d="100"/>
          <a:sy n="41" d="100"/>
        </p:scale>
        <p:origin x="83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1026"/>
          <p:cNvSpPr>
            <a:spLocks noGrp="1" noChangeArrowheads="1"/>
          </p:cNvSpPr>
          <p:nvPr>
            <p:ph type="ctrTitle" sz="quarter"/>
          </p:nvPr>
        </p:nvSpPr>
        <p:spPr>
          <a:xfrm>
            <a:off x="3581400" y="685800"/>
            <a:ext cx="5561013" cy="3352800"/>
          </a:xfrm>
        </p:spPr>
        <p:txBody>
          <a:bodyPr/>
          <a:lstStyle>
            <a:lvl1pPr>
              <a:defRPr>
                <a:solidFill>
                  <a:schemeClr val="bg2"/>
                </a:solidFill>
                <a:effectLst>
                  <a:outerShdw blurRad="38100" dist="38100" dir="2700000" algn="tl">
                    <a:srgbClr val="000000"/>
                  </a:outerShdw>
                </a:effectLst>
              </a:defRPr>
            </a:lvl1pPr>
          </a:lstStyle>
          <a:p>
            <a:pPr lvl="0"/>
            <a:r>
              <a:rPr lang="en-US" altLang="en-US" noProof="0" smtClean="0"/>
              <a:t>Click to edit Master title style</a:t>
            </a:r>
          </a:p>
        </p:txBody>
      </p:sp>
      <p:sp>
        <p:nvSpPr>
          <p:cNvPr id="17411" name="Rectangle 1027"/>
          <p:cNvSpPr>
            <a:spLocks noGrp="1" noChangeArrowheads="1"/>
          </p:cNvSpPr>
          <p:nvPr>
            <p:ph type="subTitle" sz="quarter" idx="1"/>
          </p:nvPr>
        </p:nvSpPr>
        <p:spPr>
          <a:xfrm>
            <a:off x="5181600" y="4038600"/>
            <a:ext cx="3960813" cy="1752600"/>
          </a:xfr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marL="0" indent="0" algn="ctr">
              <a:buFont typeface="Wingdings" panose="05000000000000000000" pitchFamily="2" charset="2"/>
              <a:buNone/>
              <a:defRPr>
                <a:solidFill>
                  <a:schemeClr val="bg2"/>
                </a:solidFill>
              </a:defRPr>
            </a:lvl1pPr>
          </a:lstStyle>
          <a:p>
            <a:pPr lvl="0"/>
            <a:r>
              <a:rPr lang="en-US" altLang="en-US" noProof="0" smtClean="0"/>
              <a:t>Click to edit Master subtitle style</a:t>
            </a:r>
          </a:p>
        </p:txBody>
      </p:sp>
      <p:sp>
        <p:nvSpPr>
          <p:cNvPr id="17412" name="Rectangle 1028"/>
          <p:cNvSpPr>
            <a:spLocks noGrp="1" noChangeArrowheads="1"/>
          </p:cNvSpPr>
          <p:nvPr>
            <p:ph type="dt" sz="quarter" idx="2"/>
          </p:nvPr>
        </p:nvSpPr>
        <p:spPr>
          <a:xfrm>
            <a:off x="685800" y="6248400"/>
            <a:ext cx="1905000" cy="457200"/>
          </a:xfrm>
        </p:spPr>
        <p:txBody>
          <a:bodyPr/>
          <a:lstStyle>
            <a:lvl1pPr>
              <a:defRPr>
                <a:solidFill>
                  <a:srgbClr val="EAEAEA"/>
                </a:solidFill>
              </a:defRPr>
            </a:lvl1pPr>
          </a:lstStyle>
          <a:p>
            <a:endParaRPr lang="en-US" altLang="en-US"/>
          </a:p>
        </p:txBody>
      </p:sp>
      <p:sp>
        <p:nvSpPr>
          <p:cNvPr id="17413" name="Rectangle 1029"/>
          <p:cNvSpPr>
            <a:spLocks noGrp="1" noChangeArrowheads="1"/>
          </p:cNvSpPr>
          <p:nvPr>
            <p:ph type="ftr" sz="quarter" idx="3"/>
          </p:nvPr>
        </p:nvSpPr>
        <p:spPr>
          <a:xfrm>
            <a:off x="3124200" y="6248400"/>
            <a:ext cx="2895600" cy="457200"/>
          </a:xfrm>
        </p:spPr>
        <p:txBody>
          <a:bodyPr/>
          <a:lstStyle>
            <a:lvl1pPr>
              <a:defRPr>
                <a:solidFill>
                  <a:srgbClr val="EAEAEA"/>
                </a:solidFill>
              </a:defRPr>
            </a:lvl1pPr>
          </a:lstStyle>
          <a:p>
            <a:endParaRPr lang="en-US" altLang="en-US"/>
          </a:p>
        </p:txBody>
      </p:sp>
      <p:sp>
        <p:nvSpPr>
          <p:cNvPr id="17414" name="Rectangle 1030"/>
          <p:cNvSpPr>
            <a:spLocks noGrp="1" noChangeArrowheads="1"/>
          </p:cNvSpPr>
          <p:nvPr>
            <p:ph type="sldNum" sz="quarter" idx="4"/>
          </p:nvPr>
        </p:nvSpPr>
        <p:spPr>
          <a:xfrm>
            <a:off x="6553200" y="6248400"/>
            <a:ext cx="1905000" cy="457200"/>
          </a:xfrm>
        </p:spPr>
        <p:txBody>
          <a:bodyPr/>
          <a:lstStyle>
            <a:lvl1pPr>
              <a:defRPr>
                <a:solidFill>
                  <a:srgbClr val="EAEAEA"/>
                </a:solidFill>
              </a:defRPr>
            </a:lvl1pPr>
          </a:lstStyle>
          <a:p>
            <a:fld id="{DF52BEEA-38C7-4BAC-B1CF-AEF636AAD27F}"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522EBCA-7475-4342-ABE7-7AA4F42A2FD7}" type="slidenum">
              <a:rPr lang="en-US" altLang="en-US"/>
              <a:pPr/>
              <a:t>‹#›</a:t>
            </a:fld>
            <a:endParaRPr lang="en-US" altLang="en-US"/>
          </a:p>
        </p:txBody>
      </p:sp>
    </p:spTree>
    <p:extLst>
      <p:ext uri="{BB962C8B-B14F-4D97-AF65-F5344CB8AC3E}">
        <p14:creationId xmlns:p14="http://schemas.microsoft.com/office/powerpoint/2010/main" val="1523135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533400"/>
            <a:ext cx="19050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533400"/>
            <a:ext cx="5562600" cy="55626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7CA7FBE-1104-49B6-B6BC-32EFB547B33F}" type="slidenum">
              <a:rPr lang="en-US" altLang="en-US"/>
              <a:pPr/>
              <a:t>‹#›</a:t>
            </a:fld>
            <a:endParaRPr lang="en-US" altLang="en-US"/>
          </a:p>
        </p:txBody>
      </p:sp>
    </p:spTree>
    <p:extLst>
      <p:ext uri="{BB962C8B-B14F-4D97-AF65-F5344CB8AC3E}">
        <p14:creationId xmlns:p14="http://schemas.microsoft.com/office/powerpoint/2010/main" val="76029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CD52FDB-1D3C-4BBF-B558-83DFEF20A622}" type="slidenum">
              <a:rPr lang="en-US" altLang="en-US"/>
              <a:pPr/>
              <a:t>‹#›</a:t>
            </a:fld>
            <a:endParaRPr lang="en-US" altLang="en-US"/>
          </a:p>
        </p:txBody>
      </p:sp>
    </p:spTree>
    <p:extLst>
      <p:ext uri="{BB962C8B-B14F-4D97-AF65-F5344CB8AC3E}">
        <p14:creationId xmlns:p14="http://schemas.microsoft.com/office/powerpoint/2010/main" val="195998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0D90B55-F981-4329-87A5-A015CB3B37C0}" type="slidenum">
              <a:rPr lang="en-US" altLang="en-US"/>
              <a:pPr/>
              <a:t>‹#›</a:t>
            </a:fld>
            <a:endParaRPr lang="en-US" altLang="en-US"/>
          </a:p>
        </p:txBody>
      </p:sp>
    </p:spTree>
    <p:extLst>
      <p:ext uri="{BB962C8B-B14F-4D97-AF65-F5344CB8AC3E}">
        <p14:creationId xmlns:p14="http://schemas.microsoft.com/office/powerpoint/2010/main" val="116502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981200"/>
            <a:ext cx="37338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7338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CE23171-5BDA-4AF3-B2F8-B26E6A389283}" type="slidenum">
              <a:rPr lang="en-US" altLang="en-US"/>
              <a:pPr/>
              <a:t>‹#›</a:t>
            </a:fld>
            <a:endParaRPr lang="en-US" altLang="en-US"/>
          </a:p>
        </p:txBody>
      </p:sp>
    </p:spTree>
    <p:extLst>
      <p:ext uri="{BB962C8B-B14F-4D97-AF65-F5344CB8AC3E}">
        <p14:creationId xmlns:p14="http://schemas.microsoft.com/office/powerpoint/2010/main" val="321803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018FF9F-2182-4816-B82E-1E5228555C3E}" type="slidenum">
              <a:rPr lang="en-US" altLang="en-US"/>
              <a:pPr/>
              <a:t>‹#›</a:t>
            </a:fld>
            <a:endParaRPr lang="en-US" altLang="en-US"/>
          </a:p>
        </p:txBody>
      </p:sp>
    </p:spTree>
    <p:extLst>
      <p:ext uri="{BB962C8B-B14F-4D97-AF65-F5344CB8AC3E}">
        <p14:creationId xmlns:p14="http://schemas.microsoft.com/office/powerpoint/2010/main" val="301397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B60740B-63AC-44C5-A3F8-8BC502D44FC6}" type="slidenum">
              <a:rPr lang="en-US" altLang="en-US"/>
              <a:pPr/>
              <a:t>‹#›</a:t>
            </a:fld>
            <a:endParaRPr lang="en-US" altLang="en-US"/>
          </a:p>
        </p:txBody>
      </p:sp>
    </p:spTree>
    <p:extLst>
      <p:ext uri="{BB962C8B-B14F-4D97-AF65-F5344CB8AC3E}">
        <p14:creationId xmlns:p14="http://schemas.microsoft.com/office/powerpoint/2010/main" val="250697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4E6DEBD-4B4E-4DE1-99AF-24B4060FE5AB}" type="slidenum">
              <a:rPr lang="en-US" altLang="en-US"/>
              <a:pPr/>
              <a:t>‹#›</a:t>
            </a:fld>
            <a:endParaRPr lang="en-US" altLang="en-US"/>
          </a:p>
        </p:txBody>
      </p:sp>
    </p:spTree>
    <p:extLst>
      <p:ext uri="{BB962C8B-B14F-4D97-AF65-F5344CB8AC3E}">
        <p14:creationId xmlns:p14="http://schemas.microsoft.com/office/powerpoint/2010/main" val="332414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9E37B88-6067-436A-828D-17EBC096071D}" type="slidenum">
              <a:rPr lang="en-US" altLang="en-US"/>
              <a:pPr/>
              <a:t>‹#›</a:t>
            </a:fld>
            <a:endParaRPr lang="en-US" altLang="en-US"/>
          </a:p>
        </p:txBody>
      </p:sp>
    </p:spTree>
    <p:extLst>
      <p:ext uri="{BB962C8B-B14F-4D97-AF65-F5344CB8AC3E}">
        <p14:creationId xmlns:p14="http://schemas.microsoft.com/office/powerpoint/2010/main" val="165174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FDDB02C-569D-43DF-BDD6-39673B568ACD}" type="slidenum">
              <a:rPr lang="en-US" altLang="en-US"/>
              <a:pPr/>
              <a:t>‹#›</a:t>
            </a:fld>
            <a:endParaRPr lang="en-US" altLang="en-US"/>
          </a:p>
        </p:txBody>
      </p:sp>
    </p:spTree>
    <p:extLst>
      <p:ext uri="{BB962C8B-B14F-4D97-AF65-F5344CB8AC3E}">
        <p14:creationId xmlns:p14="http://schemas.microsoft.com/office/powerpoint/2010/main" val="726378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1371600" y="533400"/>
            <a:ext cx="7543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6387" name="Rectangle 3"/>
          <p:cNvSpPr>
            <a:spLocks noGrp="1" noChangeArrowheads="1"/>
          </p:cNvSpPr>
          <p:nvPr>
            <p:ph type="dt" sz="half" idx="2"/>
          </p:nvPr>
        </p:nvSpPr>
        <p:spPr bwMode="auto">
          <a:xfrm>
            <a:off x="13716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spcBef>
                <a:spcPct val="50000"/>
              </a:spcBef>
              <a:defRPr sz="1400"/>
            </a:lvl1pPr>
          </a:lstStyle>
          <a:p>
            <a:endParaRPr lang="en-US" altLang="en-US"/>
          </a:p>
        </p:txBody>
      </p:sp>
      <p:sp>
        <p:nvSpPr>
          <p:cNvPr id="16388" name="Rectangle 4"/>
          <p:cNvSpPr>
            <a:spLocks noGrp="1" noChangeArrowheads="1"/>
          </p:cNvSpPr>
          <p:nvPr>
            <p:ph type="ftr" sz="quarter" idx="3"/>
          </p:nvPr>
        </p:nvSpPr>
        <p:spPr bwMode="auto">
          <a:xfrm>
            <a:off x="3429000" y="624840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n-US" altLang="en-US"/>
          </a:p>
        </p:txBody>
      </p:sp>
      <p:sp>
        <p:nvSpPr>
          <p:cNvPr id="16389" name="Rectangle 5"/>
          <p:cNvSpPr>
            <a:spLocks noGrp="1" noChangeArrowheads="1"/>
          </p:cNvSpPr>
          <p:nvPr>
            <p:ph type="sldNum" sz="quarter" idx="4"/>
          </p:nvPr>
        </p:nvSpPr>
        <p:spPr bwMode="auto">
          <a:xfrm>
            <a:off x="7239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741C1EDC-944E-4134-8DB1-108C2462551D}" type="slidenum">
              <a:rPr lang="en-US" altLang="en-US"/>
              <a:pPr/>
              <a:t>‹#›</a:t>
            </a:fld>
            <a:endParaRPr lang="en-US" altLang="en-US"/>
          </a:p>
        </p:txBody>
      </p:sp>
      <p:pic>
        <p:nvPicPr>
          <p:cNvPr id="16390" name="Picture 6" descr="C:\WINNT\Profiles\rebeccal\Personal\pics\strtegic1.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2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6391" name="Rectangle 7"/>
          <p:cNvSpPr>
            <a:spLocks noGrp="1" noChangeArrowheads="1"/>
          </p:cNvSpPr>
          <p:nvPr>
            <p:ph type="body" idx="1"/>
          </p:nvPr>
        </p:nvSpPr>
        <p:spPr bwMode="auto">
          <a:xfrm>
            <a:off x="1371600" y="1981200"/>
            <a:ext cx="7620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lr>
          <a:schemeClr val="tx2"/>
        </a:buClr>
        <a:buFont typeface="Wingdings" panose="05000000000000000000" pitchFamily="2" charset="2"/>
        <a:buChar char="w"/>
        <a:defRPr sz="3200" kern="1200">
          <a:solidFill>
            <a:schemeClr val="tx1"/>
          </a:solidFill>
          <a:latin typeface="+mn-lt"/>
          <a:ea typeface="+mn-ea"/>
          <a:cs typeface="+mn-cs"/>
        </a:defRPr>
      </a:lvl1pPr>
      <a:lvl2pPr marL="742950" indent="-285750" algn="l" rtl="0" fontAlgn="base">
        <a:spcBef>
          <a:spcPct val="20000"/>
        </a:spcBef>
        <a:spcAft>
          <a:spcPct val="0"/>
        </a:spcAft>
        <a:buSzPct val="95000"/>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90800" y="304800"/>
            <a:ext cx="6553200" cy="1981200"/>
          </a:xfrm>
        </p:spPr>
        <p:txBody>
          <a:bodyPr/>
          <a:lstStyle/>
          <a:p>
            <a:r>
              <a:rPr lang="en-US" altLang="en-US" sz="8000"/>
              <a:t>Criminal Law</a:t>
            </a:r>
          </a:p>
        </p:txBody>
      </p:sp>
      <p:pic>
        <p:nvPicPr>
          <p:cNvPr id="2053" name="Picture 5"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Receiving Stolen Property</a:t>
            </a:r>
          </a:p>
        </p:txBody>
      </p:sp>
      <p:sp>
        <p:nvSpPr>
          <p:cNvPr id="6147" name="Rectangle 3"/>
          <p:cNvSpPr>
            <a:spLocks noGrp="1" noChangeArrowheads="1"/>
          </p:cNvSpPr>
          <p:nvPr>
            <p:ph type="body" idx="1"/>
          </p:nvPr>
        </p:nvSpPr>
        <p:spPr/>
        <p:txBody>
          <a:bodyPr/>
          <a:lstStyle/>
          <a:p>
            <a:r>
              <a:rPr lang="en-US" altLang="en-US"/>
              <a:t>Receiving or buying property known to be stolen, with the intent to deprive the rightful owner of the property.</a:t>
            </a:r>
          </a:p>
        </p:txBody>
      </p:sp>
      <p:pic>
        <p:nvPicPr>
          <p:cNvPr id="6148"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ox(ou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False Pretenses</a:t>
            </a:r>
          </a:p>
        </p:txBody>
      </p:sp>
      <p:sp>
        <p:nvSpPr>
          <p:cNvPr id="7171" name="Rectangle 3"/>
          <p:cNvSpPr>
            <a:spLocks noGrp="1" noChangeArrowheads="1"/>
          </p:cNvSpPr>
          <p:nvPr>
            <p:ph type="body" idx="1"/>
          </p:nvPr>
        </p:nvSpPr>
        <p:spPr/>
        <p:txBody>
          <a:bodyPr/>
          <a:lstStyle/>
          <a:p>
            <a:r>
              <a:rPr lang="en-US" altLang="en-US"/>
              <a:t>Obtaining money or other property by lying about a past or existing fact (fraud).</a:t>
            </a:r>
          </a:p>
          <a:p>
            <a:pPr>
              <a:buFont typeface="Wingdings" panose="05000000000000000000" pitchFamily="2" charset="2"/>
              <a:buNone/>
            </a:pPr>
            <a:endParaRPr lang="en-US" altLang="en-US"/>
          </a:p>
        </p:txBody>
      </p:sp>
      <p:pic>
        <p:nvPicPr>
          <p:cNvPr id="7172"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ou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Forgery</a:t>
            </a:r>
          </a:p>
        </p:txBody>
      </p:sp>
      <p:sp>
        <p:nvSpPr>
          <p:cNvPr id="8195" name="Rectangle 3"/>
          <p:cNvSpPr>
            <a:spLocks noGrp="1" noChangeArrowheads="1"/>
          </p:cNvSpPr>
          <p:nvPr>
            <p:ph type="body" idx="1"/>
          </p:nvPr>
        </p:nvSpPr>
        <p:spPr/>
        <p:txBody>
          <a:bodyPr/>
          <a:lstStyle/>
          <a:p>
            <a:r>
              <a:rPr lang="en-US" altLang="en-US"/>
              <a:t>Falsely making or materially altering a writing to defraud another.</a:t>
            </a:r>
          </a:p>
        </p:txBody>
      </p:sp>
      <p:pic>
        <p:nvPicPr>
          <p:cNvPr id="8196"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ou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8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Bribery</a:t>
            </a:r>
          </a:p>
        </p:txBody>
      </p:sp>
      <p:sp>
        <p:nvSpPr>
          <p:cNvPr id="9219" name="Rectangle 3"/>
          <p:cNvSpPr>
            <a:spLocks noGrp="1" noChangeArrowheads="1"/>
          </p:cNvSpPr>
          <p:nvPr>
            <p:ph type="body" idx="1"/>
          </p:nvPr>
        </p:nvSpPr>
        <p:spPr/>
        <p:txBody>
          <a:bodyPr/>
          <a:lstStyle/>
          <a:p>
            <a:r>
              <a:rPr lang="en-US" altLang="en-US"/>
              <a:t>The unlawfully offering or giving anything of value to influence performance of an official.</a:t>
            </a:r>
          </a:p>
        </p:txBody>
      </p:sp>
      <p:pic>
        <p:nvPicPr>
          <p:cNvPr id="9220"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ox(ou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Extortion</a:t>
            </a:r>
          </a:p>
        </p:txBody>
      </p:sp>
      <p:sp>
        <p:nvSpPr>
          <p:cNvPr id="11267" name="Rectangle 3"/>
          <p:cNvSpPr>
            <a:spLocks noGrp="1" noChangeArrowheads="1"/>
          </p:cNvSpPr>
          <p:nvPr>
            <p:ph type="body" idx="1"/>
          </p:nvPr>
        </p:nvSpPr>
        <p:spPr/>
        <p:txBody>
          <a:bodyPr/>
          <a:lstStyle/>
          <a:p>
            <a:r>
              <a:rPr lang="en-US" altLang="en-US"/>
              <a:t>Commonly known as Blackmail.</a:t>
            </a:r>
          </a:p>
          <a:p>
            <a:r>
              <a:rPr lang="en-US" altLang="en-US"/>
              <a:t>Obtaining money or other property from a person by wrongful use of force, fear, or power of office.</a:t>
            </a:r>
          </a:p>
        </p:txBody>
      </p:sp>
      <p:pic>
        <p:nvPicPr>
          <p:cNvPr id="11268"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ox(ou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ox(ou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112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Conspiracy</a:t>
            </a:r>
          </a:p>
        </p:txBody>
      </p:sp>
      <p:sp>
        <p:nvSpPr>
          <p:cNvPr id="12291" name="Rectangle 3"/>
          <p:cNvSpPr>
            <a:spLocks noGrp="1" noChangeArrowheads="1"/>
          </p:cNvSpPr>
          <p:nvPr>
            <p:ph type="body" idx="1"/>
          </p:nvPr>
        </p:nvSpPr>
        <p:spPr/>
        <p:txBody>
          <a:bodyPr/>
          <a:lstStyle/>
          <a:p>
            <a:r>
              <a:rPr lang="en-US" altLang="en-US"/>
              <a:t>An agreement between two or more persons to commit a crime.</a:t>
            </a:r>
          </a:p>
        </p:txBody>
      </p:sp>
      <p:pic>
        <p:nvPicPr>
          <p:cNvPr id="12292"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ox(ou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12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Arson</a:t>
            </a:r>
          </a:p>
        </p:txBody>
      </p:sp>
      <p:sp>
        <p:nvSpPr>
          <p:cNvPr id="13315" name="Rectangle 3"/>
          <p:cNvSpPr>
            <a:spLocks noGrp="1" noChangeArrowheads="1"/>
          </p:cNvSpPr>
          <p:nvPr>
            <p:ph type="body" idx="1"/>
          </p:nvPr>
        </p:nvSpPr>
        <p:spPr/>
        <p:txBody>
          <a:bodyPr/>
          <a:lstStyle/>
          <a:p>
            <a:r>
              <a:rPr lang="en-US" altLang="en-US"/>
              <a:t>The willful and illegal burning of a building.</a:t>
            </a:r>
          </a:p>
        </p:txBody>
      </p:sp>
      <p:pic>
        <p:nvPicPr>
          <p:cNvPr id="13316"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ox(ou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13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Computer Crime</a:t>
            </a:r>
          </a:p>
        </p:txBody>
      </p:sp>
      <p:sp>
        <p:nvSpPr>
          <p:cNvPr id="26627" name="Rectangle 3"/>
          <p:cNvSpPr>
            <a:spLocks noGrp="1" noChangeArrowheads="1"/>
          </p:cNvSpPr>
          <p:nvPr>
            <p:ph type="body" idx="1"/>
          </p:nvPr>
        </p:nvSpPr>
        <p:spPr/>
        <p:txBody>
          <a:bodyPr/>
          <a:lstStyle/>
          <a:p>
            <a:r>
              <a:rPr lang="en-US" altLang="en-US"/>
              <a:t>The computer revolution has created a range of problems for criminal law.</a:t>
            </a:r>
          </a:p>
          <a:p>
            <a:pPr>
              <a:buFont typeface="Wingdings" panose="05000000000000000000" pitchFamily="2" charset="2"/>
              <a:buNone/>
            </a:pPr>
            <a:endParaRPr lang="en-US" altLang="en-US"/>
          </a:p>
          <a:p>
            <a:r>
              <a:rPr lang="en-US" altLang="en-US" b="1"/>
              <a:t>Is loading a computer program onto your computer, when the program is licensed to someone else a crime?</a:t>
            </a:r>
          </a:p>
        </p:txBody>
      </p:sp>
      <p:pic>
        <p:nvPicPr>
          <p:cNvPr id="26628"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ox(ou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box(out)">
                                      <p:cBhvr>
                                        <p:cTn id="12" dur="500"/>
                                        <p:tgtEl>
                                          <p:spTgt spid="2662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3200400" y="685800"/>
            <a:ext cx="5561013" cy="3352800"/>
          </a:xfrm>
        </p:spPr>
        <p:txBody>
          <a:bodyPr/>
          <a:lstStyle/>
          <a:p>
            <a:r>
              <a:rPr lang="en-US" altLang="en-US" sz="8000"/>
              <a:t>What’s Your Verdict???</a:t>
            </a:r>
          </a:p>
        </p:txBody>
      </p:sp>
      <p:pic>
        <p:nvPicPr>
          <p:cNvPr id="33796"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3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1371600" y="0"/>
            <a:ext cx="7772400" cy="6858000"/>
          </a:xfrm>
        </p:spPr>
        <p:txBody>
          <a:bodyPr/>
          <a:lstStyle/>
          <a:p>
            <a:r>
              <a:rPr lang="en-US" altLang="en-US" sz="3400"/>
              <a:t>Officers of six competing cosmetics manufacturers met at a Trade Convention.  All of the officers agreed to use the same wholesale prices.  They also agreed to follow the lead of the biggest company in making future price changes.  Each officer agreed to promote sales by advertising only within an assigned geographical region.</a:t>
            </a:r>
          </a:p>
          <a:p>
            <a:pPr>
              <a:buFont typeface="Wingdings" panose="05000000000000000000" pitchFamily="2" charset="2"/>
              <a:buNone/>
            </a:pPr>
            <a:endParaRPr lang="en-US" altLang="en-US" sz="3400"/>
          </a:p>
          <a:p>
            <a:r>
              <a:rPr lang="en-US" altLang="en-US" sz="3400" b="1"/>
              <a:t>Were the officers and their companies guilty of any crime?</a:t>
            </a:r>
          </a:p>
        </p:txBody>
      </p:sp>
      <p:pic>
        <p:nvPicPr>
          <p:cNvPr id="31749" name="Picture 5"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5943600"/>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17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5" name="Rectangle 9"/>
          <p:cNvSpPr>
            <a:spLocks noGrp="1" noChangeArrowheads="1"/>
          </p:cNvSpPr>
          <p:nvPr>
            <p:ph type="title"/>
          </p:nvPr>
        </p:nvSpPr>
        <p:spPr>
          <a:xfrm>
            <a:off x="1371600" y="-457200"/>
            <a:ext cx="7772400" cy="5334000"/>
          </a:xfrm>
        </p:spPr>
        <p:txBody>
          <a:bodyPr/>
          <a:lstStyle/>
          <a:p>
            <a:pPr algn="l"/>
            <a:r>
              <a:rPr lang="en-US" altLang="en-US" sz="3400"/>
              <a:t>Davis, the Chief Accountant of the Del Norte Credit Union, cleverly juggled the company records over a period of years.  During that time, she took at least $35,000 belonging to the credit union.  When the theft was discovered by outside auditors, Davis repaid the money with interest.</a:t>
            </a:r>
            <a:br>
              <a:rPr lang="en-US" altLang="en-US" sz="3400"/>
            </a:br>
            <a:endParaRPr lang="en-US" altLang="en-US" sz="3400"/>
          </a:p>
        </p:txBody>
      </p:sp>
      <p:sp>
        <p:nvSpPr>
          <p:cNvPr id="29704" name="Rectangle 8"/>
          <p:cNvSpPr>
            <a:spLocks noGrp="1" noChangeArrowheads="1"/>
          </p:cNvSpPr>
          <p:nvPr>
            <p:ph type="body" sz="half" idx="4294967295"/>
          </p:nvPr>
        </p:nvSpPr>
        <p:spPr>
          <a:xfrm>
            <a:off x="1371600" y="4191000"/>
            <a:ext cx="7772400" cy="4724400"/>
          </a:xfrm>
        </p:spPr>
        <p:txBody>
          <a:bodyPr/>
          <a:lstStyle/>
          <a:p>
            <a:r>
              <a:rPr lang="en-US" altLang="en-US" sz="2800" b="1"/>
              <a:t>Has she committed a crime despite the repayment?</a:t>
            </a:r>
          </a:p>
          <a:p>
            <a:pPr lvl="1"/>
            <a:r>
              <a:rPr lang="en-US" altLang="en-US" b="1"/>
              <a:t>Criminal Act?</a:t>
            </a:r>
          </a:p>
          <a:p>
            <a:pPr lvl="1"/>
            <a:r>
              <a:rPr lang="en-US" altLang="en-US" b="1"/>
              <a:t>Required State of Mind?</a:t>
            </a:r>
          </a:p>
          <a:p>
            <a:pPr lvl="1"/>
            <a:r>
              <a:rPr lang="en-US" altLang="en-US" b="1"/>
              <a:t>Motive?</a:t>
            </a:r>
          </a:p>
          <a:p>
            <a:endParaRPr lang="en-US" altLang="en-US" sz="2800"/>
          </a:p>
        </p:txBody>
      </p:sp>
      <p:pic>
        <p:nvPicPr>
          <p:cNvPr id="29706" name="Picture 10"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9704">
                                            <p:txEl>
                                              <p:pRg st="0" end="0"/>
                                            </p:txEl>
                                          </p:spTgt>
                                        </p:tgtEl>
                                        <p:attrNameLst>
                                          <p:attrName>style.visibility</p:attrName>
                                        </p:attrNameLst>
                                      </p:cBhvr>
                                      <p:to>
                                        <p:strVal val="visible"/>
                                      </p:to>
                                    </p:set>
                                    <p:animEffect transition="in" filter="box(out)">
                                      <p:cBhvr>
                                        <p:cTn id="7" dur="500"/>
                                        <p:tgtEl>
                                          <p:spTgt spid="29704">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29704">
                                            <p:txEl>
                                              <p:pRg st="1" end="1"/>
                                            </p:txEl>
                                          </p:spTgt>
                                        </p:tgtEl>
                                        <p:attrNameLst>
                                          <p:attrName>style.visibility</p:attrName>
                                        </p:attrNameLst>
                                      </p:cBhvr>
                                      <p:to>
                                        <p:strVal val="visible"/>
                                      </p:to>
                                    </p:set>
                                    <p:animEffect transition="in" filter="box(out)">
                                      <p:cBhvr>
                                        <p:cTn id="10" dur="500"/>
                                        <p:tgtEl>
                                          <p:spTgt spid="29704">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29704">
                                            <p:txEl>
                                              <p:pRg st="2" end="2"/>
                                            </p:txEl>
                                          </p:spTgt>
                                        </p:tgtEl>
                                        <p:attrNameLst>
                                          <p:attrName>style.visibility</p:attrName>
                                        </p:attrNameLst>
                                      </p:cBhvr>
                                      <p:to>
                                        <p:strVal val="visible"/>
                                      </p:to>
                                    </p:set>
                                    <p:animEffect transition="in" filter="box(out)">
                                      <p:cBhvr>
                                        <p:cTn id="13" dur="500"/>
                                        <p:tgtEl>
                                          <p:spTgt spid="29704">
                                            <p:txEl>
                                              <p:pRg st="2" end="2"/>
                                            </p:txEl>
                                          </p:spTgt>
                                        </p:tgtEl>
                                      </p:cBhvr>
                                    </p:animEffect>
                                  </p:childTnLst>
                                </p:cTn>
                              </p:par>
                              <p:par>
                                <p:cTn id="14" presetID="4" presetClass="entr" presetSubtype="32" fill="hold" grpId="0" nodeType="withEffect">
                                  <p:stCondLst>
                                    <p:cond delay="0"/>
                                  </p:stCondLst>
                                  <p:childTnLst>
                                    <p:set>
                                      <p:cBhvr>
                                        <p:cTn id="15" dur="1" fill="hold">
                                          <p:stCondLst>
                                            <p:cond delay="0"/>
                                          </p:stCondLst>
                                        </p:cTn>
                                        <p:tgtEl>
                                          <p:spTgt spid="29704">
                                            <p:txEl>
                                              <p:pRg st="3" end="3"/>
                                            </p:txEl>
                                          </p:spTgt>
                                        </p:tgtEl>
                                        <p:attrNameLst>
                                          <p:attrName>style.visibility</p:attrName>
                                        </p:attrNameLst>
                                      </p:cBhvr>
                                      <p:to>
                                        <p:strVal val="visible"/>
                                      </p:to>
                                    </p:set>
                                    <p:animEffect transition="in" filter="box(out)">
                                      <p:cBhvr>
                                        <p:cTn id="16" dur="500"/>
                                        <p:tgtEl>
                                          <p:spTgt spid="29704">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29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4"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09800" y="533400"/>
            <a:ext cx="5943600" cy="5791200"/>
          </a:xfrm>
        </p:spPr>
        <p:txBody>
          <a:bodyPr/>
          <a:lstStyle/>
          <a:p>
            <a:r>
              <a:rPr lang="en-US" altLang="en-US" b="1"/>
              <a:t>How are </a:t>
            </a:r>
            <a:r>
              <a:rPr lang="en-US" altLang="en-US" b="1" i="1"/>
              <a:t>you</a:t>
            </a:r>
            <a:r>
              <a:rPr lang="en-US" altLang="en-US" b="1"/>
              <a:t> personally hurt by crimes such as those committed by business people?</a:t>
            </a:r>
            <a:br>
              <a:rPr lang="en-US" altLang="en-US" b="1"/>
            </a:br>
            <a:endParaRPr lang="en-US" altLang="en-US" b="1"/>
          </a:p>
        </p:txBody>
      </p:sp>
      <p:pic>
        <p:nvPicPr>
          <p:cNvPr id="32771" name="Picture 3"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p:cTn id="7" dur="1000" fill="hold"/>
                                        <p:tgtEl>
                                          <p:spTgt spid="32770"/>
                                        </p:tgtEl>
                                        <p:attrNameLst>
                                          <p:attrName>ppt_w</p:attrName>
                                        </p:attrNameLst>
                                      </p:cBhvr>
                                      <p:tavLst>
                                        <p:tav tm="0">
                                          <p:val>
                                            <p:fltVal val="0"/>
                                          </p:val>
                                        </p:tav>
                                        <p:tav tm="100000">
                                          <p:val>
                                            <p:strVal val="#ppt_w"/>
                                          </p:val>
                                        </p:tav>
                                      </p:tavLst>
                                    </p:anim>
                                    <p:anim calcmode="lin" valueType="num">
                                      <p:cBhvr>
                                        <p:cTn id="8" dur="1000" fill="hold"/>
                                        <p:tgtEl>
                                          <p:spTgt spid="32770"/>
                                        </p:tgtEl>
                                        <p:attrNameLst>
                                          <p:attrName>ppt_h</p:attrName>
                                        </p:attrNameLst>
                                      </p:cBhvr>
                                      <p:tavLst>
                                        <p:tav tm="0">
                                          <p:val>
                                            <p:fltVal val="0"/>
                                          </p:val>
                                        </p:tav>
                                        <p:tav tm="100000">
                                          <p:val>
                                            <p:strVal val="#ppt_h"/>
                                          </p:val>
                                        </p:tav>
                                      </p:tavLst>
                                    </p:anim>
                                    <p:anim calcmode="lin" valueType="num">
                                      <p:cBhvr>
                                        <p:cTn id="9" dur="1000" fill="hold"/>
                                        <p:tgtEl>
                                          <p:spTgt spid="3277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77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2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1371600" y="609600"/>
            <a:ext cx="7620000" cy="6248400"/>
          </a:xfrm>
        </p:spPr>
        <p:txBody>
          <a:bodyPr/>
          <a:lstStyle/>
          <a:p>
            <a:r>
              <a:rPr lang="en-US" altLang="en-US" sz="4400"/>
              <a:t>If a student pays their teacher to give them a higher grade, would this be bribery?</a:t>
            </a:r>
          </a:p>
          <a:p>
            <a:pPr>
              <a:buFont typeface="Wingdings" panose="05000000000000000000" pitchFamily="2" charset="2"/>
              <a:buNone/>
            </a:pPr>
            <a:endParaRPr lang="en-US" altLang="en-US" sz="4400"/>
          </a:p>
          <a:p>
            <a:r>
              <a:rPr lang="en-US" altLang="en-US" sz="4400" b="1"/>
              <a:t>Is this a criminal offense?</a:t>
            </a:r>
          </a:p>
        </p:txBody>
      </p:sp>
      <p:pic>
        <p:nvPicPr>
          <p:cNvPr id="27653" name="Picture 5"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6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276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1371600" y="381000"/>
            <a:ext cx="7620000" cy="6477000"/>
          </a:xfrm>
        </p:spPr>
        <p:txBody>
          <a:bodyPr/>
          <a:lstStyle/>
          <a:p>
            <a:r>
              <a:rPr lang="en-US" altLang="en-US" sz="3600"/>
              <a:t>Phillips developed a scheme to generate funds by sending bogus bills for a relatively small amount for District Sanitation Service to residents of certain affluent neighborhoods.  Enough people paid these bills to make the practice quite profitable.</a:t>
            </a:r>
          </a:p>
          <a:p>
            <a:pPr>
              <a:buFont typeface="Wingdings" panose="05000000000000000000" pitchFamily="2" charset="2"/>
              <a:buNone/>
            </a:pPr>
            <a:endParaRPr lang="en-US" altLang="en-US" sz="3600"/>
          </a:p>
          <a:p>
            <a:r>
              <a:rPr lang="en-US" altLang="en-US" sz="3600" b="1"/>
              <a:t>Has Phillips committed a crime?</a:t>
            </a:r>
          </a:p>
          <a:p>
            <a:r>
              <a:rPr lang="en-US" altLang="en-US" sz="3600" b="1"/>
              <a:t>If so, what crime?</a:t>
            </a:r>
          </a:p>
        </p:txBody>
      </p:sp>
      <p:pic>
        <p:nvPicPr>
          <p:cNvPr id="20485" name="Picture 5"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48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04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1295400" y="152400"/>
            <a:ext cx="7620000" cy="6705600"/>
          </a:xfrm>
        </p:spPr>
        <p:txBody>
          <a:bodyPr/>
          <a:lstStyle/>
          <a:p>
            <a:r>
              <a:rPr lang="en-US" altLang="en-US" sz="3400"/>
              <a:t>A corporation was cited and charged with illegal pollution for dumping chemical wastes into a river.  The dumping happened when an employee mistakenly opened the wrong valve.  The company pleaded not guilty because the dumping was not intentional. Neither the company nor the employer knew the ban on dumping this particular chemical.</a:t>
            </a:r>
          </a:p>
          <a:p>
            <a:pPr>
              <a:buFont typeface="Wingdings" panose="05000000000000000000" pitchFamily="2" charset="2"/>
              <a:buNone/>
            </a:pPr>
            <a:endParaRPr lang="en-US" altLang="en-US" sz="3400"/>
          </a:p>
          <a:p>
            <a:r>
              <a:rPr lang="en-US" altLang="en-US" sz="3400" b="1"/>
              <a:t>Is either argument a good defense?</a:t>
            </a:r>
          </a:p>
        </p:txBody>
      </p:sp>
      <p:pic>
        <p:nvPicPr>
          <p:cNvPr id="21509" name="Picture 5"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5867400"/>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215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Rectangle 4"/>
          <p:cNvSpPr>
            <a:spLocks noGrp="1" noChangeArrowheads="1"/>
          </p:cNvSpPr>
          <p:nvPr>
            <p:ph type="ctrTitle"/>
          </p:nvPr>
        </p:nvSpPr>
        <p:spPr>
          <a:xfrm>
            <a:off x="1981200" y="0"/>
            <a:ext cx="8075613" cy="3352800"/>
          </a:xfrm>
          <a:noFill/>
          <a:ln/>
        </p:spPr>
        <p:txBody>
          <a:bodyPr/>
          <a:lstStyle/>
          <a:p>
            <a:r>
              <a:rPr lang="en-US" altLang="en-US" sz="6600"/>
              <a:t>Business-Related </a:t>
            </a:r>
            <a:br>
              <a:rPr lang="en-US" altLang="en-US" sz="6600"/>
            </a:br>
            <a:r>
              <a:rPr lang="en-US" altLang="en-US" sz="6600"/>
              <a:t>Crimes</a:t>
            </a:r>
          </a:p>
        </p:txBody>
      </p:sp>
      <p:pic>
        <p:nvPicPr>
          <p:cNvPr id="28677" name="Picture 5"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86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White-Collar Crimes</a:t>
            </a:r>
          </a:p>
        </p:txBody>
      </p:sp>
      <p:sp>
        <p:nvSpPr>
          <p:cNvPr id="3075" name="Rectangle 3"/>
          <p:cNvSpPr>
            <a:spLocks noGrp="1" noChangeArrowheads="1"/>
          </p:cNvSpPr>
          <p:nvPr>
            <p:ph type="body" idx="1"/>
          </p:nvPr>
        </p:nvSpPr>
        <p:spPr>
          <a:xfrm>
            <a:off x="1981200" y="1752600"/>
            <a:ext cx="6248400" cy="4648200"/>
          </a:xfrm>
        </p:spPr>
        <p:txBody>
          <a:bodyPr/>
          <a:lstStyle/>
          <a:p>
            <a:r>
              <a:rPr lang="en-US" altLang="en-US"/>
              <a:t>Offenses committed in the business world.</a:t>
            </a:r>
          </a:p>
          <a:p>
            <a:r>
              <a:rPr lang="en-US" altLang="en-US"/>
              <a:t>DO NOT involve force or violence </a:t>
            </a:r>
          </a:p>
          <a:p>
            <a:r>
              <a:rPr lang="en-US" altLang="en-US"/>
              <a:t>DO NOT cause injury to people</a:t>
            </a:r>
          </a:p>
          <a:p>
            <a:r>
              <a:rPr lang="en-US" altLang="en-US"/>
              <a:t>DO NOT cause physical damage to property</a:t>
            </a:r>
          </a:p>
          <a:p>
            <a:pPr>
              <a:buFont typeface="Wingdings" panose="05000000000000000000" pitchFamily="2" charset="2"/>
              <a:buNone/>
            </a:pPr>
            <a:endParaRPr lang="en-US" altLang="en-US"/>
          </a:p>
        </p:txBody>
      </p:sp>
      <p:pic>
        <p:nvPicPr>
          <p:cNvPr id="3076"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ox(out)">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ox(out)">
                                      <p:cBhvr>
                                        <p:cTn id="12" dur="500"/>
                                        <p:tgtEl>
                                          <p:spTgt spid="3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ox(out)">
                                      <p:cBhvr>
                                        <p:cTn id="17" dur="5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box(out)">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Common Examples of </a:t>
            </a:r>
            <a:br>
              <a:rPr lang="en-US" altLang="en-US"/>
            </a:br>
            <a:r>
              <a:rPr lang="en-US" altLang="en-US"/>
              <a:t>White-Collar Crimes</a:t>
            </a:r>
          </a:p>
        </p:txBody>
      </p:sp>
      <p:sp>
        <p:nvSpPr>
          <p:cNvPr id="4099" name="Rectangle 3"/>
          <p:cNvSpPr>
            <a:spLocks noGrp="1" noChangeArrowheads="1"/>
          </p:cNvSpPr>
          <p:nvPr>
            <p:ph type="body" sz="half" idx="1"/>
          </p:nvPr>
        </p:nvSpPr>
        <p:spPr>
          <a:xfrm>
            <a:off x="1219200" y="1981200"/>
            <a:ext cx="4114800" cy="4114800"/>
          </a:xfrm>
        </p:spPr>
        <p:txBody>
          <a:bodyPr/>
          <a:lstStyle/>
          <a:p>
            <a:pPr>
              <a:lnSpc>
                <a:spcPct val="90000"/>
              </a:lnSpc>
            </a:pPr>
            <a:r>
              <a:rPr lang="en-US" altLang="en-US" sz="3000"/>
              <a:t>Evading Income Taxes</a:t>
            </a:r>
          </a:p>
          <a:p>
            <a:pPr>
              <a:lnSpc>
                <a:spcPct val="90000"/>
              </a:lnSpc>
            </a:pPr>
            <a:r>
              <a:rPr lang="en-US" altLang="en-US" sz="3000"/>
              <a:t>Defrauding Consumers</a:t>
            </a:r>
          </a:p>
          <a:p>
            <a:pPr>
              <a:lnSpc>
                <a:spcPct val="90000"/>
              </a:lnSpc>
            </a:pPr>
            <a:r>
              <a:rPr lang="en-US" altLang="en-US" sz="3000"/>
              <a:t>Cheating with False Weighing Machines</a:t>
            </a:r>
          </a:p>
          <a:p>
            <a:pPr>
              <a:lnSpc>
                <a:spcPct val="90000"/>
              </a:lnSpc>
            </a:pPr>
            <a:r>
              <a:rPr lang="en-US" altLang="en-US" sz="3000"/>
              <a:t>Conspiring to Fix Prices</a:t>
            </a:r>
          </a:p>
          <a:p>
            <a:pPr>
              <a:lnSpc>
                <a:spcPct val="90000"/>
              </a:lnSpc>
            </a:pPr>
            <a:r>
              <a:rPr lang="en-US" altLang="en-US" sz="3000"/>
              <a:t>Making False Fire &amp; Auto Insurance Claims</a:t>
            </a:r>
          </a:p>
        </p:txBody>
      </p:sp>
      <p:sp>
        <p:nvSpPr>
          <p:cNvPr id="4100" name="Rectangle 4"/>
          <p:cNvSpPr>
            <a:spLocks noGrp="1" noChangeArrowheads="1"/>
          </p:cNvSpPr>
          <p:nvPr>
            <p:ph type="body" sz="half" idx="2"/>
          </p:nvPr>
        </p:nvSpPr>
        <p:spPr>
          <a:xfrm>
            <a:off x="5256213" y="1981200"/>
            <a:ext cx="3735387" cy="4114800"/>
          </a:xfrm>
        </p:spPr>
        <p:txBody>
          <a:bodyPr/>
          <a:lstStyle/>
          <a:p>
            <a:r>
              <a:rPr lang="en-US" altLang="en-US" sz="3000"/>
              <a:t>Engaging in False Advertising</a:t>
            </a:r>
          </a:p>
          <a:p>
            <a:r>
              <a:rPr lang="en-US" altLang="en-US" sz="3000"/>
              <a:t>Committing Bribery</a:t>
            </a:r>
          </a:p>
          <a:p>
            <a:r>
              <a:rPr lang="en-US" altLang="en-US" sz="3000"/>
              <a:t>Engaging in Political Corruption</a:t>
            </a:r>
          </a:p>
          <a:p>
            <a:r>
              <a:rPr lang="en-US" altLang="en-US" sz="3000"/>
              <a:t>Embezzling</a:t>
            </a:r>
          </a:p>
        </p:txBody>
      </p:sp>
      <p:pic>
        <p:nvPicPr>
          <p:cNvPr id="4101" name="Picture 5"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ou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ox(ou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ox(ou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box(out)">
                                      <p:cBhvr>
                                        <p:cTn id="22" dur="500"/>
                                        <p:tgtEl>
                                          <p:spTgt spid="40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box(out)">
                                      <p:cBhvr>
                                        <p:cTn id="27" dur="500"/>
                                        <p:tgtEl>
                                          <p:spTgt spid="40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100">
                                            <p:txEl>
                                              <p:pRg st="0" end="0"/>
                                            </p:txEl>
                                          </p:spTgt>
                                        </p:tgtEl>
                                        <p:attrNameLst>
                                          <p:attrName>style.visibility</p:attrName>
                                        </p:attrNameLst>
                                      </p:cBhvr>
                                      <p:to>
                                        <p:strVal val="visible"/>
                                      </p:to>
                                    </p:set>
                                    <p:animEffect transition="in" filter="box(out)">
                                      <p:cBhvr>
                                        <p:cTn id="32" dur="500"/>
                                        <p:tgtEl>
                                          <p:spTgt spid="4100">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4100">
                                            <p:txEl>
                                              <p:pRg st="1" end="1"/>
                                            </p:txEl>
                                          </p:spTgt>
                                        </p:tgtEl>
                                        <p:attrNameLst>
                                          <p:attrName>style.visibility</p:attrName>
                                        </p:attrNameLst>
                                      </p:cBhvr>
                                      <p:to>
                                        <p:strVal val="visible"/>
                                      </p:to>
                                    </p:set>
                                    <p:animEffect transition="in" filter="box(out)">
                                      <p:cBhvr>
                                        <p:cTn id="37" dur="500"/>
                                        <p:tgtEl>
                                          <p:spTgt spid="4100">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4100">
                                            <p:txEl>
                                              <p:pRg st="2" end="2"/>
                                            </p:txEl>
                                          </p:spTgt>
                                        </p:tgtEl>
                                        <p:attrNameLst>
                                          <p:attrName>style.visibility</p:attrName>
                                        </p:attrNameLst>
                                      </p:cBhvr>
                                      <p:to>
                                        <p:strVal val="visible"/>
                                      </p:to>
                                    </p:set>
                                    <p:animEffect transition="in" filter="box(out)">
                                      <p:cBhvr>
                                        <p:cTn id="42" dur="500"/>
                                        <p:tgtEl>
                                          <p:spTgt spid="4100">
                                            <p:txEl>
                                              <p:pRg st="2" end="2"/>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4100">
                                            <p:txEl>
                                              <p:pRg st="3" end="3"/>
                                            </p:txEl>
                                          </p:spTgt>
                                        </p:tgtEl>
                                        <p:attrNameLst>
                                          <p:attrName>style.visibility</p:attrName>
                                        </p:attrNameLst>
                                      </p:cBhvr>
                                      <p:to>
                                        <p:strVal val="visible"/>
                                      </p:to>
                                    </p:set>
                                    <p:animEffect transition="in" filter="box(out)">
                                      <p:cBhvr>
                                        <p:cTn id="47" dur="500"/>
                                        <p:tgtEl>
                                          <p:spTgt spid="4100">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499"/>
                                          </p:stCondLst>
                                        </p:cTn>
                                        <p:tgtEl>
                                          <p:spTgt spid="4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P spid="4100"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r>
              <a:rPr lang="en-US" altLang="en-US"/>
              <a:t>Larceny</a:t>
            </a:r>
          </a:p>
        </p:txBody>
      </p:sp>
      <p:sp>
        <p:nvSpPr>
          <p:cNvPr id="5125" name="Rectangle 5"/>
          <p:cNvSpPr>
            <a:spLocks noGrp="1" noChangeArrowheads="1"/>
          </p:cNvSpPr>
          <p:nvPr>
            <p:ph type="body" sz="half" idx="1"/>
          </p:nvPr>
        </p:nvSpPr>
        <p:spPr>
          <a:xfrm>
            <a:off x="1371600" y="1752600"/>
            <a:ext cx="7315200" cy="5257800"/>
          </a:xfrm>
        </p:spPr>
        <p:txBody>
          <a:bodyPr/>
          <a:lstStyle/>
          <a:p>
            <a:r>
              <a:rPr lang="en-US" altLang="en-US" sz="3600"/>
              <a:t>Also known as Theft.</a:t>
            </a:r>
          </a:p>
          <a:p>
            <a:r>
              <a:rPr lang="en-US" altLang="en-US" sz="3600"/>
              <a:t>The Wrongful taking of money or personal property belonging to someone else, with intent to deprive the owner of possession.</a:t>
            </a:r>
          </a:p>
        </p:txBody>
      </p:sp>
      <p:pic>
        <p:nvPicPr>
          <p:cNvPr id="5128" name="Picture 8"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box(out)">
                                      <p:cBhvr>
                                        <p:cTn id="7" dur="500"/>
                                        <p:tgtEl>
                                          <p:spTgt spid="512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box(out)">
                                      <p:cBhvr>
                                        <p:cTn id="12" dur="500"/>
                                        <p:tgtEl>
                                          <p:spTgt spid="512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51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9" name="Rectangle 5"/>
          <p:cNvSpPr>
            <a:spLocks noGrp="1" noChangeArrowheads="1"/>
          </p:cNvSpPr>
          <p:nvPr>
            <p:ph type="title"/>
          </p:nvPr>
        </p:nvSpPr>
        <p:spPr/>
        <p:txBody>
          <a:bodyPr/>
          <a:lstStyle/>
          <a:p>
            <a:r>
              <a:rPr lang="en-US" altLang="en-US"/>
              <a:t/>
            </a:r>
            <a:br>
              <a:rPr lang="en-US" altLang="en-US"/>
            </a:br>
            <a:r>
              <a:rPr lang="en-US" altLang="en-US"/>
              <a:t>Variations of Larceny</a:t>
            </a:r>
          </a:p>
        </p:txBody>
      </p:sp>
      <p:sp>
        <p:nvSpPr>
          <p:cNvPr id="36870" name="Rectangle 6"/>
          <p:cNvSpPr>
            <a:spLocks noGrp="1" noChangeArrowheads="1"/>
          </p:cNvSpPr>
          <p:nvPr>
            <p:ph type="body" idx="1"/>
          </p:nvPr>
        </p:nvSpPr>
        <p:spPr>
          <a:xfrm>
            <a:off x="2057400" y="1981200"/>
            <a:ext cx="6934200" cy="4114800"/>
          </a:xfrm>
        </p:spPr>
        <p:txBody>
          <a:bodyPr/>
          <a:lstStyle/>
          <a:p>
            <a:r>
              <a:rPr lang="en-US" altLang="en-US" sz="4000"/>
              <a:t>Robbery</a:t>
            </a:r>
          </a:p>
          <a:p>
            <a:r>
              <a:rPr lang="en-US" altLang="en-US" sz="4000"/>
              <a:t>Burglary</a:t>
            </a:r>
          </a:p>
          <a:p>
            <a:r>
              <a:rPr lang="en-US" altLang="en-US" sz="4000"/>
              <a:t>Shoplifting</a:t>
            </a:r>
          </a:p>
          <a:p>
            <a:r>
              <a:rPr lang="en-US" altLang="en-US" sz="4000"/>
              <a:t>Pick-Pocketing</a:t>
            </a:r>
          </a:p>
          <a:p>
            <a:r>
              <a:rPr lang="en-US" altLang="en-US" sz="4000"/>
              <a:t>Purse Snatching</a:t>
            </a:r>
          </a:p>
        </p:txBody>
      </p:sp>
      <p:pic>
        <p:nvPicPr>
          <p:cNvPr id="36871" name="Picture 7"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870">
                                            <p:txEl>
                                              <p:pRg st="0" end="0"/>
                                            </p:txEl>
                                          </p:spTgt>
                                        </p:tgtEl>
                                        <p:attrNameLst>
                                          <p:attrName>style.visibility</p:attrName>
                                        </p:attrNameLst>
                                      </p:cBhvr>
                                      <p:to>
                                        <p:strVal val="visible"/>
                                      </p:to>
                                    </p:set>
                                    <p:animEffect transition="in" filter="box(out)">
                                      <p:cBhvr>
                                        <p:cTn id="7" dur="500"/>
                                        <p:tgtEl>
                                          <p:spTgt spid="368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870">
                                            <p:txEl>
                                              <p:pRg st="1" end="1"/>
                                            </p:txEl>
                                          </p:spTgt>
                                        </p:tgtEl>
                                        <p:attrNameLst>
                                          <p:attrName>style.visibility</p:attrName>
                                        </p:attrNameLst>
                                      </p:cBhvr>
                                      <p:to>
                                        <p:strVal val="visible"/>
                                      </p:to>
                                    </p:set>
                                    <p:animEffect transition="in" filter="box(out)">
                                      <p:cBhvr>
                                        <p:cTn id="12" dur="500"/>
                                        <p:tgtEl>
                                          <p:spTgt spid="3687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6870">
                                            <p:txEl>
                                              <p:pRg st="2" end="2"/>
                                            </p:txEl>
                                          </p:spTgt>
                                        </p:tgtEl>
                                        <p:attrNameLst>
                                          <p:attrName>style.visibility</p:attrName>
                                        </p:attrNameLst>
                                      </p:cBhvr>
                                      <p:to>
                                        <p:strVal val="visible"/>
                                      </p:to>
                                    </p:set>
                                    <p:animEffect transition="in" filter="box(out)">
                                      <p:cBhvr>
                                        <p:cTn id="17" dur="500"/>
                                        <p:tgtEl>
                                          <p:spTgt spid="3687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6870">
                                            <p:txEl>
                                              <p:pRg st="3" end="3"/>
                                            </p:txEl>
                                          </p:spTgt>
                                        </p:tgtEl>
                                        <p:attrNameLst>
                                          <p:attrName>style.visibility</p:attrName>
                                        </p:attrNameLst>
                                      </p:cBhvr>
                                      <p:to>
                                        <p:strVal val="visible"/>
                                      </p:to>
                                    </p:set>
                                    <p:animEffect transition="in" filter="box(out)">
                                      <p:cBhvr>
                                        <p:cTn id="22" dur="500"/>
                                        <p:tgtEl>
                                          <p:spTgt spid="3687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6870">
                                            <p:txEl>
                                              <p:pRg st="4" end="4"/>
                                            </p:txEl>
                                          </p:spTgt>
                                        </p:tgtEl>
                                        <p:attrNameLst>
                                          <p:attrName>style.visibility</p:attrName>
                                        </p:attrNameLst>
                                      </p:cBhvr>
                                      <p:to>
                                        <p:strVal val="visible"/>
                                      </p:to>
                                    </p:set>
                                    <p:animEffect transition="in" filter="box(out)">
                                      <p:cBhvr>
                                        <p:cTn id="27" dur="500"/>
                                        <p:tgtEl>
                                          <p:spTgt spid="3687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499"/>
                                          </p:stCondLst>
                                        </p:cTn>
                                        <p:tgtEl>
                                          <p:spTgt spid="368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ltLang="en-US"/>
              <a:t>Robbery</a:t>
            </a:r>
          </a:p>
        </p:txBody>
      </p:sp>
      <p:sp>
        <p:nvSpPr>
          <p:cNvPr id="1027" name="Rectangle 3"/>
          <p:cNvSpPr>
            <a:spLocks noGrp="1" noChangeArrowheads="1"/>
          </p:cNvSpPr>
          <p:nvPr>
            <p:ph type="body" idx="1"/>
          </p:nvPr>
        </p:nvSpPr>
        <p:spPr/>
        <p:txBody>
          <a:bodyPr/>
          <a:lstStyle/>
          <a:p>
            <a:r>
              <a:rPr lang="en-US" altLang="en-US"/>
              <a:t>The taking of property from another’s person or immediate presence, against the victim’s will, by force or by causing fear.</a:t>
            </a:r>
          </a:p>
        </p:txBody>
      </p:sp>
      <p:pic>
        <p:nvPicPr>
          <p:cNvPr id="1028"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box(out)">
                                      <p:cBhvr>
                                        <p:cTn id="7" dur="500"/>
                                        <p:tgtEl>
                                          <p:spTgt spid="1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Burglary</a:t>
            </a:r>
          </a:p>
        </p:txBody>
      </p:sp>
      <p:sp>
        <p:nvSpPr>
          <p:cNvPr id="18435" name="Rectangle 3"/>
          <p:cNvSpPr>
            <a:spLocks noGrp="1" noChangeArrowheads="1"/>
          </p:cNvSpPr>
          <p:nvPr>
            <p:ph type="body" idx="1"/>
          </p:nvPr>
        </p:nvSpPr>
        <p:spPr/>
        <p:txBody>
          <a:bodyPr/>
          <a:lstStyle/>
          <a:p>
            <a:r>
              <a:rPr lang="en-US" altLang="en-US"/>
              <a:t>Entering a building without permission when intending to commit a crime.</a:t>
            </a:r>
          </a:p>
        </p:txBody>
      </p:sp>
      <p:pic>
        <p:nvPicPr>
          <p:cNvPr id="18436" name="Picture 4" descr="c:\program files\microsoft office\clipart\standard\stddir2\bs01117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3413"/>
            <a:ext cx="719138"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ox(ou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18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theme/theme1.xml><?xml version="1.0" encoding="utf-8"?>
<a:theme xmlns:a="http://schemas.openxmlformats.org/drawingml/2006/main" name="Strategic">
  <a:themeElements>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fontScheme name="Strategic">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trategic 1">
        <a:dk1>
          <a:srgbClr val="000000"/>
        </a:dk1>
        <a:lt1>
          <a:srgbClr val="EAEAEA"/>
        </a:lt1>
        <a:dk2>
          <a:srgbClr val="819E81"/>
        </a:dk2>
        <a:lt2>
          <a:srgbClr val="FFCC66"/>
        </a:lt2>
        <a:accent1>
          <a:srgbClr val="727DE0"/>
        </a:accent1>
        <a:accent2>
          <a:srgbClr val="D54F41"/>
        </a:accent2>
        <a:accent3>
          <a:srgbClr val="C1CCC1"/>
        </a:accent3>
        <a:accent4>
          <a:srgbClr val="C8C8C8"/>
        </a:accent4>
        <a:accent5>
          <a:srgbClr val="BCBFED"/>
        </a:accent5>
        <a:accent6>
          <a:srgbClr val="C1473A"/>
        </a:accent6>
        <a:hlink>
          <a:srgbClr val="003300"/>
        </a:hlink>
        <a:folHlink>
          <a:srgbClr val="663300"/>
        </a:folHlink>
      </a:clrScheme>
      <a:clrMap bg1="dk2" tx1="lt1" bg2="dk1" tx2="lt2" accent1="accent1" accent2="accent2" accent3="accent3" accent4="accent4" accent5="accent5" accent6="accent6" hlink="hlink" folHlink="folHlink"/>
    </a:extraClrScheme>
    <a:extraClrScheme>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clrMap bg1="lt1" tx1="dk1" bg2="lt2" tx2="dk2" accent1="accent1" accent2="accent2" accent3="accent3" accent4="accent4" accent5="accent5" accent6="accent6" hlink="hlink" folHlink="folHlink"/>
    </a:extraClrScheme>
    <a:extraClrScheme>
      <a:clrScheme name="Strategic 3">
        <a:dk1>
          <a:srgbClr val="000000"/>
        </a:dk1>
        <a:lt1>
          <a:srgbClr val="FFFFFF"/>
        </a:lt1>
        <a:dk2>
          <a:srgbClr val="000000"/>
        </a:dk2>
        <a:lt2>
          <a:srgbClr val="5F5F5F"/>
        </a:lt2>
        <a:accent1>
          <a:srgbClr val="CBCBCB"/>
        </a:accent1>
        <a:accent2>
          <a:srgbClr val="808080"/>
        </a:accent2>
        <a:accent3>
          <a:srgbClr val="FFFFFF"/>
        </a:accent3>
        <a:accent4>
          <a:srgbClr val="000000"/>
        </a:accent4>
        <a:accent5>
          <a:srgbClr val="E2E2E2"/>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trategic 4">
        <a:dk1>
          <a:srgbClr val="000000"/>
        </a:dk1>
        <a:lt1>
          <a:srgbClr val="EAEAEA"/>
        </a:lt1>
        <a:dk2>
          <a:srgbClr val="BC6262"/>
        </a:dk2>
        <a:lt2>
          <a:srgbClr val="FFCC66"/>
        </a:lt2>
        <a:accent1>
          <a:srgbClr val="727DE0"/>
        </a:accent1>
        <a:accent2>
          <a:srgbClr val="D54F41"/>
        </a:accent2>
        <a:accent3>
          <a:srgbClr val="DAB7B7"/>
        </a:accent3>
        <a:accent4>
          <a:srgbClr val="C8C8C8"/>
        </a:accent4>
        <a:accent5>
          <a:srgbClr val="BCBFED"/>
        </a:accent5>
        <a:accent6>
          <a:srgbClr val="C1473A"/>
        </a:accent6>
        <a:hlink>
          <a:srgbClr val="000066"/>
        </a:hlink>
        <a:folHlink>
          <a:srgbClr val="FFFF99"/>
        </a:folHlink>
      </a:clrScheme>
      <a:clrMap bg1="dk2" tx1="lt1" bg2="dk1" tx2="lt2" accent1="accent1" accent2="accent2" accent3="accent3" accent4="accent4" accent5="accent5" accent6="accent6" hlink="hlink" folHlink="folHlink"/>
    </a:extraClrScheme>
    <a:extraClrScheme>
      <a:clrScheme name="Strategic 5">
        <a:dk1>
          <a:srgbClr val="000000"/>
        </a:dk1>
        <a:lt1>
          <a:srgbClr val="EAEAEA"/>
        </a:lt1>
        <a:dk2>
          <a:srgbClr val="5C74A4"/>
        </a:dk2>
        <a:lt2>
          <a:srgbClr val="FFCC99"/>
        </a:lt2>
        <a:accent1>
          <a:srgbClr val="727DE0"/>
        </a:accent1>
        <a:accent2>
          <a:srgbClr val="D54F41"/>
        </a:accent2>
        <a:accent3>
          <a:srgbClr val="B5BCCF"/>
        </a:accent3>
        <a:accent4>
          <a:srgbClr val="C8C8C8"/>
        </a:accent4>
        <a:accent5>
          <a:srgbClr val="BCBFED"/>
        </a:accent5>
        <a:accent6>
          <a:srgbClr val="C1473A"/>
        </a:accent6>
        <a:hlink>
          <a:srgbClr val="FFFFCC"/>
        </a:hlink>
        <a:folHlink>
          <a:srgbClr val="CC9900"/>
        </a:folHlink>
      </a:clrScheme>
      <a:clrMap bg1="dk2" tx1="lt1" bg2="dk1" tx2="lt2" accent1="accent1" accent2="accent2" accent3="accent3" accent4="accent4" accent5="accent5" accent6="accent6" hlink="hlink" folHlink="folHlink"/>
    </a:extraClrScheme>
    <a:extraClrScheme>
      <a:clrScheme name="Strategic 6">
        <a:dk1>
          <a:srgbClr val="000000"/>
        </a:dk1>
        <a:lt1>
          <a:srgbClr val="EAEAEA"/>
        </a:lt1>
        <a:dk2>
          <a:srgbClr val="996600"/>
        </a:dk2>
        <a:lt2>
          <a:srgbClr val="FFCC99"/>
        </a:lt2>
        <a:accent1>
          <a:srgbClr val="727DE0"/>
        </a:accent1>
        <a:accent2>
          <a:srgbClr val="D54F41"/>
        </a:accent2>
        <a:accent3>
          <a:srgbClr val="CAB8AA"/>
        </a:accent3>
        <a:accent4>
          <a:srgbClr val="C8C8C8"/>
        </a:accent4>
        <a:accent5>
          <a:srgbClr val="BCBFED"/>
        </a:accent5>
        <a:accent6>
          <a:srgbClr val="C1473A"/>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Designs\Strategic.pot</Template>
  <TotalTime>97</TotalTime>
  <Words>590</Words>
  <Application>Microsoft Office PowerPoint</Application>
  <PresentationFormat>On-screen Show (4:3)</PresentationFormat>
  <Paragraphs>69</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Times New Roman</vt:lpstr>
      <vt:lpstr>Wingdings</vt:lpstr>
      <vt:lpstr>Strategic</vt:lpstr>
      <vt:lpstr>Criminal Law</vt:lpstr>
      <vt:lpstr>Davis, the Chief Accountant of the Del Norte Credit Union, cleverly juggled the company records over a period of years.  During that time, she took at least $35,000 belonging to the credit union.  When the theft was discovered by outside auditors, Davis repaid the money with interest. </vt:lpstr>
      <vt:lpstr>Business-Related  Crimes</vt:lpstr>
      <vt:lpstr>White-Collar Crimes</vt:lpstr>
      <vt:lpstr>Common Examples of  White-Collar Crimes</vt:lpstr>
      <vt:lpstr>Larceny</vt:lpstr>
      <vt:lpstr> Variations of Larceny</vt:lpstr>
      <vt:lpstr>Robbery</vt:lpstr>
      <vt:lpstr>Burglary</vt:lpstr>
      <vt:lpstr>Receiving Stolen Property</vt:lpstr>
      <vt:lpstr>False Pretenses</vt:lpstr>
      <vt:lpstr>Forgery</vt:lpstr>
      <vt:lpstr>Bribery</vt:lpstr>
      <vt:lpstr>Extortion</vt:lpstr>
      <vt:lpstr>Conspiracy</vt:lpstr>
      <vt:lpstr>Arson</vt:lpstr>
      <vt:lpstr>Computer Crime</vt:lpstr>
      <vt:lpstr>What’s Your Verdict???</vt:lpstr>
      <vt:lpstr>PowerPoint Presentation</vt:lpstr>
      <vt:lpstr>How are you personally hurt by crimes such as those committed by business people? </vt:lpstr>
      <vt:lpstr>PowerPoint Presentation</vt:lpstr>
      <vt:lpstr>PowerPoint Presentation</vt:lpstr>
      <vt:lpstr>PowerPoint Presentation</vt:lpstr>
    </vt:vector>
  </TitlesOfParts>
  <Company>FCS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Business-Related Crimes</dc:title>
  <dc:creator>Tricia Taber</dc:creator>
  <cp:lastModifiedBy>Ellsworth, Tricia</cp:lastModifiedBy>
  <cp:revision>20</cp:revision>
  <dcterms:created xsi:type="dcterms:W3CDTF">2001-10-08T20:06:02Z</dcterms:created>
  <dcterms:modified xsi:type="dcterms:W3CDTF">2018-08-22T13:18:10Z</dcterms:modified>
</cp:coreProperties>
</file>